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79" r:id="rId2"/>
    <p:sldId id="294" r:id="rId3"/>
    <p:sldId id="281" r:id="rId4"/>
    <p:sldId id="306" r:id="rId5"/>
    <p:sldId id="309" r:id="rId6"/>
    <p:sldId id="310" r:id="rId7"/>
    <p:sldId id="312" r:id="rId8"/>
    <p:sldId id="311" r:id="rId9"/>
    <p:sldId id="278" r:id="rId10"/>
  </p:sldIdLst>
  <p:sldSz cx="8999538" cy="5040313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2546A"/>
    <a:srgbClr val="567F7C"/>
    <a:srgbClr val="7F7F7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9"/>
  </p:normalViewPr>
  <p:slideViewPr>
    <p:cSldViewPr snapToGrid="0">
      <p:cViewPr varScale="1">
        <p:scale>
          <a:sx n="140" d="100"/>
          <a:sy n="140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DECAA-91AE-4C91-BA76-20F19DC2CF3D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84621-47EE-4D7B-BB83-2E4433889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82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4621-47EE-4D7B-BB83-2E4433889B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20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4621-47EE-4D7B-BB83-2E4433889B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914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4621-47EE-4D7B-BB83-2E4433889B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39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4621-47EE-4D7B-BB83-2E4433889B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923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7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942" y="824885"/>
            <a:ext cx="6749654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2647331"/>
            <a:ext cx="6749654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4137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0336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268350"/>
            <a:ext cx="1940525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268350"/>
            <a:ext cx="5709082" cy="427143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0555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5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75669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256579"/>
            <a:ext cx="7762102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3373044"/>
            <a:ext cx="7762102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1482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341750"/>
            <a:ext cx="3824804" cy="31980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341750"/>
            <a:ext cx="3824804" cy="31980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2515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268350"/>
            <a:ext cx="7762102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235577"/>
            <a:ext cx="380722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1841114"/>
            <a:ext cx="3807226" cy="2708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6" y="1235577"/>
            <a:ext cx="382597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6" y="1841114"/>
            <a:ext cx="3825976" cy="2708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6372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86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3369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725712"/>
            <a:ext cx="4556016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63021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725712"/>
            <a:ext cx="4556016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25925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1341750"/>
            <a:ext cx="7762102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87EF-9B21-4FFF-A1E6-65937E8AA253}" type="datetimeFigureOut">
              <a:rPr lang="zh-CN" altLang="en-US" smtClean="0"/>
              <a:t>2021/10/19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7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push dir="u"/>
  </p:transition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>
            <a:extLst>
              <a:ext uri="{FF2B5EF4-FFF2-40B4-BE49-F238E27FC236}">
                <a16:creationId xmlns:a16="http://schemas.microsoft.com/office/drawing/2014/main" id="{2B98ED35-5B80-40DC-9F56-5E3A5AF23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7" cy="5040313"/>
          </a:xfrm>
          <a:prstGeom prst="rect">
            <a:avLst/>
          </a:prstGeom>
        </p:spPr>
      </p:pic>
      <p:sp>
        <p:nvSpPr>
          <p:cNvPr id="3" name="Rectangle 20">
            <a:extLst>
              <a:ext uri="{FF2B5EF4-FFF2-40B4-BE49-F238E27FC236}">
                <a16:creationId xmlns:a16="http://schemas.microsoft.com/office/drawing/2014/main" id="{BC5E90E3-3219-4DFB-8F5C-6FF207C03B73}"/>
              </a:ext>
            </a:extLst>
          </p:cNvPr>
          <p:cNvSpPr/>
          <p:nvPr/>
        </p:nvSpPr>
        <p:spPr>
          <a:xfrm>
            <a:off x="0" y="0"/>
            <a:ext cx="8958222" cy="504031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4" dirty="0">
              <a:latin typeface="Montserrat Light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712634AF-4454-4382-86A7-1DB6DDB029AE}"/>
              </a:ext>
            </a:extLst>
          </p:cNvPr>
          <p:cNvSpPr txBox="1"/>
          <p:nvPr/>
        </p:nvSpPr>
        <p:spPr>
          <a:xfrm>
            <a:off x="0" y="1848560"/>
            <a:ext cx="899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551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移动应用的兼容性测试</a:t>
            </a:r>
            <a:endParaRPr lang="en-US" altLang="zh-CN" sz="4000" b="1" spc="551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58FEB881-44D1-4707-8061-678F8B9BAE96}"/>
              </a:ext>
            </a:extLst>
          </p:cNvPr>
          <p:cNvGrpSpPr/>
          <p:nvPr/>
        </p:nvGrpSpPr>
        <p:grpSpPr>
          <a:xfrm>
            <a:off x="2641634" y="2833702"/>
            <a:ext cx="3490271" cy="451761"/>
            <a:chOff x="5252986" y="9162028"/>
            <a:chExt cx="4353466" cy="1229359"/>
          </a:xfrm>
        </p:grpSpPr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F2EBC736-68A4-4031-99A4-75145BF84257}"/>
                </a:ext>
              </a:extLst>
            </p:cNvPr>
            <p:cNvSpPr/>
            <p:nvPr/>
          </p:nvSpPr>
          <p:spPr>
            <a:xfrm>
              <a:off x="5357449" y="9162028"/>
              <a:ext cx="4061621" cy="1229359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"/>
            </a:p>
          </p:txBody>
        </p:sp>
        <p:sp>
          <p:nvSpPr>
            <p:cNvPr id="7" name="TextBox 12">
              <a:extLst>
                <a:ext uri="{FF2B5EF4-FFF2-40B4-BE49-F238E27FC236}">
                  <a16:creationId xmlns:a16="http://schemas.microsoft.com/office/drawing/2014/main" id="{BD8294AE-770A-4FEB-8139-009B0081A205}"/>
                </a:ext>
              </a:extLst>
            </p:cNvPr>
            <p:cNvSpPr txBox="1"/>
            <p:nvPr/>
          </p:nvSpPr>
          <p:spPr>
            <a:xfrm>
              <a:off x="5252986" y="9357727"/>
              <a:ext cx="4353466" cy="921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spc="551" dirty="0">
                  <a:solidFill>
                    <a:schemeClr val="bg1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陶泽华</a:t>
              </a:r>
              <a:r>
                <a:rPr lang="en-US" altLang="zh-CN" sz="1600" b="1" spc="551" dirty="0">
                  <a:solidFill>
                    <a:schemeClr val="bg1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191250133</a:t>
              </a:r>
              <a:endParaRPr lang="en-US" sz="1600" b="1" spc="55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D7D21A89-E171-4B9B-B129-A192E381C33A}"/>
              </a:ext>
            </a:extLst>
          </p:cNvPr>
          <p:cNvGrpSpPr/>
          <p:nvPr/>
        </p:nvGrpSpPr>
        <p:grpSpPr>
          <a:xfrm>
            <a:off x="-2446161" y="-77503"/>
            <a:ext cx="12004477" cy="7283197"/>
            <a:chOff x="-5270032" y="776064"/>
            <a:chExt cx="28228835" cy="17126621"/>
          </a:xfrm>
        </p:grpSpPr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7E0F546F-C9AF-4ADB-8908-312770536714}"/>
                </a:ext>
              </a:extLst>
            </p:cNvPr>
            <p:cNvGrpSpPr/>
            <p:nvPr/>
          </p:nvGrpSpPr>
          <p:grpSpPr>
            <a:xfrm>
              <a:off x="11200357" y="6849776"/>
              <a:ext cx="11758446" cy="11052909"/>
              <a:chOff x="7957526" y="6774991"/>
              <a:chExt cx="14227720" cy="13374018"/>
            </a:xfrm>
          </p:grpSpPr>
          <p:cxnSp>
            <p:nvCxnSpPr>
              <p:cNvPr id="15" name="Straight Connector 17">
                <a:extLst>
                  <a:ext uri="{FF2B5EF4-FFF2-40B4-BE49-F238E27FC236}">
                    <a16:creationId xmlns:a16="http://schemas.microsoft.com/office/drawing/2014/main" id="{DDAFFD88-CCBA-4BF9-9DE6-2650B802A537}"/>
                  </a:ext>
                </a:extLst>
              </p:cNvPr>
              <p:cNvCxnSpPr/>
              <p:nvPr/>
            </p:nvCxnSpPr>
            <p:spPr>
              <a:xfrm flipV="1">
                <a:off x="11263247" y="6774991"/>
                <a:ext cx="10921999" cy="1092200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8">
                <a:extLst>
                  <a:ext uri="{FF2B5EF4-FFF2-40B4-BE49-F238E27FC236}">
                    <a16:creationId xmlns:a16="http://schemas.microsoft.com/office/drawing/2014/main" id="{F915817E-4F7C-40DB-A9C2-B220F238EAB3}"/>
                  </a:ext>
                </a:extLst>
              </p:cNvPr>
              <p:cNvCxnSpPr/>
              <p:nvPr/>
            </p:nvCxnSpPr>
            <p:spPr>
              <a:xfrm flipV="1">
                <a:off x="7957526" y="9227009"/>
                <a:ext cx="10922000" cy="10922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21">
              <a:extLst>
                <a:ext uri="{FF2B5EF4-FFF2-40B4-BE49-F238E27FC236}">
                  <a16:creationId xmlns:a16="http://schemas.microsoft.com/office/drawing/2014/main" id="{A14E9F1A-DCE4-43F3-9E13-61F425442E3B}"/>
                </a:ext>
              </a:extLst>
            </p:cNvPr>
            <p:cNvGrpSpPr/>
            <p:nvPr/>
          </p:nvGrpSpPr>
          <p:grpSpPr>
            <a:xfrm rot="16200000" flipH="1">
              <a:off x="-5404770" y="910802"/>
              <a:ext cx="11322376" cy="11052900"/>
              <a:chOff x="12544230" y="-1388628"/>
              <a:chExt cx="14227703" cy="13374010"/>
            </a:xfrm>
          </p:grpSpPr>
          <p:cxnSp>
            <p:nvCxnSpPr>
              <p:cNvPr id="13" name="Straight Connector 22">
                <a:extLst>
                  <a:ext uri="{FF2B5EF4-FFF2-40B4-BE49-F238E27FC236}">
                    <a16:creationId xmlns:a16="http://schemas.microsoft.com/office/drawing/2014/main" id="{8332F56B-0A6F-4CA0-9544-E6813DBA697D}"/>
                  </a:ext>
                </a:extLst>
              </p:cNvPr>
              <p:cNvCxnSpPr/>
              <p:nvPr/>
            </p:nvCxnSpPr>
            <p:spPr>
              <a:xfrm flipV="1">
                <a:off x="15849934" y="-1388628"/>
                <a:ext cx="10921999" cy="10922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3">
                <a:extLst>
                  <a:ext uri="{FF2B5EF4-FFF2-40B4-BE49-F238E27FC236}">
                    <a16:creationId xmlns:a16="http://schemas.microsoft.com/office/drawing/2014/main" id="{D4FD7392-4DD5-4A86-82D7-D475E6654FE1}"/>
                  </a:ext>
                </a:extLst>
              </p:cNvPr>
              <p:cNvCxnSpPr/>
              <p:nvPr/>
            </p:nvCxnSpPr>
            <p:spPr>
              <a:xfrm flipV="1">
                <a:off x="12544230" y="1063382"/>
                <a:ext cx="10922001" cy="10922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Rita Calypso - Paper Mache">
            <a:hlinkClick r:id="" action="ppaction://media"/>
            <a:extLst>
              <a:ext uri="{FF2B5EF4-FFF2-40B4-BE49-F238E27FC236}">
                <a16:creationId xmlns:a16="http://schemas.microsoft.com/office/drawing/2014/main" id="{E5E95C08-F12F-42DC-AA0A-CE59A21E9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230202" y="-3588972"/>
            <a:ext cx="4479925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49873"/>
      </p:ext>
    </p:extLst>
  </p:cSld>
  <p:clrMapOvr>
    <a:masterClrMapping/>
  </p:clrMapOvr>
  <p:transition spd="slow" advTm="28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 animBg="1"/>
    </p:bldLst>
  </p:timing>
  <p:extLst>
    <p:ext uri="{E180D4A7-C9FB-4DFB-919C-405C955672EB}">
      <p14:showEvtLst xmlns:p14="http://schemas.microsoft.com/office/powerpoint/2010/main">
        <p14:playEvt time="72" objId="1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1">
            <a:extLst>
              <a:ext uri="{FF2B5EF4-FFF2-40B4-BE49-F238E27FC236}">
                <a16:creationId xmlns:a16="http://schemas.microsoft.com/office/drawing/2014/main" id="{6F1CB48D-437E-4EFC-8E70-D3E692CA93AB}"/>
              </a:ext>
            </a:extLst>
          </p:cNvPr>
          <p:cNvSpPr>
            <a:spLocks/>
          </p:cNvSpPr>
          <p:nvPr/>
        </p:nvSpPr>
        <p:spPr bwMode="auto">
          <a:xfrm>
            <a:off x="763865" y="826587"/>
            <a:ext cx="2007473" cy="37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defTabSz="1680210">
              <a:lnSpc>
                <a:spcPts val="3124"/>
              </a:lnSpc>
            </a:pPr>
            <a:r>
              <a:rPr lang="en-US" sz="2426" b="1" spc="184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  <a:sym typeface="Bebas Neue" charset="0"/>
              </a:rPr>
              <a:t>测试输入生成</a:t>
            </a:r>
            <a:endParaRPr lang="en-US" sz="2426" b="1" spc="184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  <a:sym typeface="Bebas Neue" charset="0"/>
            </a:endParaRPr>
          </a:p>
        </p:txBody>
      </p:sp>
      <p:cxnSp>
        <p:nvCxnSpPr>
          <p:cNvPr id="23" name="Straight Connector 41">
            <a:extLst>
              <a:ext uri="{FF2B5EF4-FFF2-40B4-BE49-F238E27FC236}">
                <a16:creationId xmlns:a16="http://schemas.microsoft.com/office/drawing/2014/main" id="{6C97BF99-F122-474D-BFD0-F9639126CE92}"/>
              </a:ext>
            </a:extLst>
          </p:cNvPr>
          <p:cNvCxnSpPr/>
          <p:nvPr/>
        </p:nvCxnSpPr>
        <p:spPr>
          <a:xfrm flipV="1">
            <a:off x="724657" y="1371353"/>
            <a:ext cx="2719859" cy="1579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2645">
            <a:extLst>
              <a:ext uri="{FF2B5EF4-FFF2-40B4-BE49-F238E27FC236}">
                <a16:creationId xmlns:a16="http://schemas.microsoft.com/office/drawing/2014/main" id="{8456AAAE-465A-4FC0-92BA-D53850025866}"/>
              </a:ext>
            </a:extLst>
          </p:cNvPr>
          <p:cNvSpPr/>
          <p:nvPr/>
        </p:nvSpPr>
        <p:spPr>
          <a:xfrm>
            <a:off x="2909832" y="779379"/>
            <a:ext cx="534684" cy="425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3997" tIns="13997" rIns="13997" bIns="13997" anchor="ctr"/>
          <a:lstStyle/>
          <a:p>
            <a:pPr defTabSz="1679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2" dirty="0"/>
          </a:p>
        </p:txBody>
      </p:sp>
      <p:sp>
        <p:nvSpPr>
          <p:cNvPr id="33" name="文本框 3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>
            <a:extLst>
              <a:ext uri="{FF2B5EF4-FFF2-40B4-BE49-F238E27FC236}">
                <a16:creationId xmlns:a16="http://schemas.microsoft.com/office/drawing/2014/main" id="{EDEC0DF9-473D-F547-BDE9-FDB4C3AABF7D}"/>
              </a:ext>
            </a:extLst>
          </p:cNvPr>
          <p:cNvSpPr txBox="1"/>
          <p:nvPr/>
        </p:nvSpPr>
        <p:spPr>
          <a:xfrm>
            <a:off x="683031" y="1839560"/>
            <a:ext cx="529496" cy="689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528" dirty="0">
                <a:solidFill>
                  <a:srgbClr val="282828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t>1</a:t>
            </a:r>
          </a:p>
        </p:txBody>
      </p:sp>
      <p:sp>
        <p:nvSpPr>
          <p:cNvPr id="38" name="文本框 37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>
            <a:extLst>
              <a:ext uri="{FF2B5EF4-FFF2-40B4-BE49-F238E27FC236}">
                <a16:creationId xmlns:a16="http://schemas.microsoft.com/office/drawing/2014/main" id="{C85D26AE-01AF-C24D-8DCA-BEB1061E3017}"/>
              </a:ext>
            </a:extLst>
          </p:cNvPr>
          <p:cNvSpPr txBox="1"/>
          <p:nvPr/>
        </p:nvSpPr>
        <p:spPr>
          <a:xfrm>
            <a:off x="685066" y="2808602"/>
            <a:ext cx="529496" cy="68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528" dirty="0">
                <a:solidFill>
                  <a:srgbClr val="282828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t>2</a:t>
            </a:r>
          </a:p>
        </p:txBody>
      </p:sp>
      <p:sp>
        <p:nvSpPr>
          <p:cNvPr id="43" name="文本框 4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>
            <a:extLst>
              <a:ext uri="{FF2B5EF4-FFF2-40B4-BE49-F238E27FC236}">
                <a16:creationId xmlns:a16="http://schemas.microsoft.com/office/drawing/2014/main" id="{0503D6FA-9B93-B94C-9BCE-59BF420C4DB2}"/>
              </a:ext>
            </a:extLst>
          </p:cNvPr>
          <p:cNvSpPr txBox="1"/>
          <p:nvPr/>
        </p:nvSpPr>
        <p:spPr>
          <a:xfrm>
            <a:off x="683032" y="3778840"/>
            <a:ext cx="529496" cy="68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528" dirty="0">
                <a:solidFill>
                  <a:srgbClr val="282828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t>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DB8C14-51A7-C449-B3F7-E968C18D4A41}"/>
              </a:ext>
            </a:extLst>
          </p:cNvPr>
          <p:cNvSpPr txBox="1"/>
          <p:nvPr/>
        </p:nvSpPr>
        <p:spPr>
          <a:xfrm>
            <a:off x="1155368" y="18153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基于随机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7E13CB-932E-9B40-9820-3E0F2EAB7623}"/>
              </a:ext>
            </a:extLst>
          </p:cNvPr>
          <p:cNvSpPr txBox="1"/>
          <p:nvPr/>
        </p:nvSpPr>
        <p:spPr>
          <a:xfrm>
            <a:off x="1213603" y="28555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677F6C-EAAB-DC47-89FE-C05EE443B03E}"/>
              </a:ext>
            </a:extLst>
          </p:cNvPr>
          <p:cNvSpPr txBox="1"/>
          <p:nvPr/>
        </p:nvSpPr>
        <p:spPr>
          <a:xfrm>
            <a:off x="1224197" y="3844394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基于学习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BD98C5-8B4F-0043-BE38-CF9A6E9B7BA2}"/>
              </a:ext>
            </a:extLst>
          </p:cNvPr>
          <p:cNvSpPr txBox="1"/>
          <p:nvPr/>
        </p:nvSpPr>
        <p:spPr>
          <a:xfrm>
            <a:off x="1589126" y="2184334"/>
            <a:ext cx="856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Monkey</a:t>
            </a:r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9D4466-BC97-E048-9A52-DDDAC3D0B026}"/>
              </a:ext>
            </a:extLst>
          </p:cNvPr>
          <p:cNvSpPr txBox="1"/>
          <p:nvPr/>
        </p:nvSpPr>
        <p:spPr>
          <a:xfrm>
            <a:off x="1622358" y="3271904"/>
            <a:ext cx="114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Stoat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APE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E3323F-4E85-184E-B01F-B80404036449}"/>
              </a:ext>
            </a:extLst>
          </p:cNvPr>
          <p:cNvSpPr txBox="1"/>
          <p:nvPr/>
        </p:nvSpPr>
        <p:spPr>
          <a:xfrm>
            <a:off x="1558669" y="4254687"/>
            <a:ext cx="858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Q-testing</a:t>
            </a:r>
            <a:endParaRPr kumimoji="1" lang="zh-CN" altLang="en-US" dirty="0"/>
          </a:p>
        </p:txBody>
      </p:sp>
      <p:pic>
        <p:nvPicPr>
          <p:cNvPr id="14" name="图片 13" descr="卡通人物&#10;&#10;中度可信度描述已自动生成">
            <a:extLst>
              <a:ext uri="{FF2B5EF4-FFF2-40B4-BE49-F238E27FC236}">
                <a16:creationId xmlns:a16="http://schemas.microsoft.com/office/drawing/2014/main" id="{287AD33D-A42C-EA43-A68B-A0C74618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493" y="135750"/>
            <a:ext cx="3557010" cy="4770000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CE35D508-37C2-2A47-AE7F-308A1B660494}"/>
              </a:ext>
            </a:extLst>
          </p:cNvPr>
          <p:cNvCxnSpPr>
            <a:stCxn id="6" idx="3"/>
          </p:cNvCxnSpPr>
          <p:nvPr/>
        </p:nvCxnSpPr>
        <p:spPr>
          <a:xfrm>
            <a:off x="2284563" y="19917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D8598F6-6CEC-FB47-9361-6C96DF49276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21599" y="3040253"/>
            <a:ext cx="877364" cy="10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FD169D7-0E4D-6F41-A8EB-D255B054527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332193" y="3224919"/>
            <a:ext cx="866770" cy="80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247A49B-5FAE-5E41-BA80-8C2C5A48C672}"/>
              </a:ext>
            </a:extLst>
          </p:cNvPr>
          <p:cNvSpPr txBox="1"/>
          <p:nvPr/>
        </p:nvSpPr>
        <p:spPr>
          <a:xfrm>
            <a:off x="3354564" y="29061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缺点？</a:t>
            </a:r>
          </a:p>
        </p:txBody>
      </p:sp>
    </p:spTree>
    <p:extLst>
      <p:ext uri="{BB962C8B-B14F-4D97-AF65-F5344CB8AC3E}">
        <p14:creationId xmlns:p14="http://schemas.microsoft.com/office/powerpoint/2010/main" val="1037329202"/>
      </p:ext>
    </p:extLst>
  </p:cSld>
  <p:clrMapOvr>
    <a:masterClrMapping/>
  </p:clrMapOvr>
  <p:transition spd="slow" advTm="32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>
            <a:extLst>
              <a:ext uri="{FF2B5EF4-FFF2-40B4-BE49-F238E27FC236}">
                <a16:creationId xmlns:a16="http://schemas.microsoft.com/office/drawing/2014/main" id="{0AEC2345-7FA2-4C3C-93EC-94F44015C63A}"/>
              </a:ext>
            </a:extLst>
          </p:cNvPr>
          <p:cNvSpPr>
            <a:spLocks/>
          </p:cNvSpPr>
          <p:nvPr/>
        </p:nvSpPr>
        <p:spPr bwMode="auto">
          <a:xfrm>
            <a:off x="476661" y="630097"/>
            <a:ext cx="1687065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defTabSz="1680210">
              <a:lnSpc>
                <a:spcPts val="3124"/>
              </a:lnSpc>
            </a:pPr>
            <a:r>
              <a:rPr lang="en-US" sz="2720" b="1" spc="184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  <a:sym typeface="Bebas Neue" charset="0"/>
              </a:rPr>
              <a:t>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671BE-C313-4587-ADD6-4338A95C67AC}"/>
              </a:ext>
            </a:extLst>
          </p:cNvPr>
          <p:cNvSpPr txBox="1">
            <a:spLocks/>
          </p:cNvSpPr>
          <p:nvPr/>
        </p:nvSpPr>
        <p:spPr>
          <a:xfrm>
            <a:off x="346127" y="1282524"/>
            <a:ext cx="3759529" cy="1408758"/>
          </a:xfrm>
          <a:prstGeom prst="rect">
            <a:avLst/>
          </a:prstGeom>
        </p:spPr>
        <p:txBody>
          <a:bodyPr vert="horz" wrap="square" lIns="79923" tIns="39961" rIns="79923" bIns="39961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" altLang="zh-CN" sz="16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Poppins Light" charset="0"/>
              </a:rPr>
              <a:t>Taeyeon</a:t>
            </a:r>
            <a:r>
              <a:rPr lang="en" altLang="zh-CN" sz="16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Poppins Light" charset="0"/>
              </a:rPr>
              <a:t> Ki, Chang Min Park, Karthik </a:t>
            </a:r>
            <a:r>
              <a:rPr lang="en" altLang="zh-CN" sz="16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Poppins Light" charset="0"/>
              </a:rPr>
              <a:t>Dantu</a:t>
            </a:r>
            <a:r>
              <a:rPr lang="en" altLang="zh-CN" sz="16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Poppins Light" charset="0"/>
              </a:rPr>
              <a:t>, Steven Y. Ko, Lukasz </a:t>
            </a:r>
            <a:r>
              <a:rPr lang="en" altLang="zh-CN" sz="16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Poppins Light" charset="0"/>
              </a:rPr>
              <a:t>Ziarek</a:t>
            </a:r>
            <a:r>
              <a:rPr lang="zh-CN" altLang="en" sz="16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Poppins Light" charset="0"/>
              </a:rPr>
              <a:t>等人</a:t>
            </a:r>
            <a:r>
              <a:rPr lang="zh-CN" altLang="en-US" sz="16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Poppins Light" charset="0"/>
              </a:rPr>
              <a:t>提出了</a:t>
            </a:r>
            <a:r>
              <a:rPr lang="en-US" altLang="zh-CN" sz="2800" dirty="0">
                <a:solidFill>
                  <a:srgbClr val="7030A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Poppins Light" charset="0"/>
              </a:rPr>
              <a:t>Mimic</a:t>
            </a:r>
            <a:r>
              <a:rPr lang="zh-CN" altLang="en-US" sz="1800" dirty="0">
                <a:solidFill>
                  <a:srgbClr val="7030A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Poppins Light" charset="0"/>
              </a:rPr>
              <a:t>兼容性测试</a:t>
            </a:r>
            <a:r>
              <a:rPr lang="en" altLang="zh-CN" sz="1800" dirty="0">
                <a:solidFill>
                  <a:srgbClr val="7030A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Poppins Light" charset="0"/>
              </a:rPr>
              <a:t> </a:t>
            </a:r>
            <a:endParaRPr lang="en" altLang="zh-CN" sz="1600" dirty="0">
              <a:solidFill>
                <a:srgbClr val="7030A0"/>
              </a:solidFill>
              <a:latin typeface="Songti SC" panose="02010600040101010101" pitchFamily="2" charset="-122"/>
              <a:ea typeface="Songti SC" panose="02010600040101010101" pitchFamily="2" charset="-122"/>
              <a:cs typeface="Poppins Light" charset="0"/>
            </a:endParaRPr>
          </a:p>
        </p:txBody>
      </p:sp>
      <p:sp>
        <p:nvSpPr>
          <p:cNvPr id="9" name="Shape 2547">
            <a:extLst>
              <a:ext uri="{FF2B5EF4-FFF2-40B4-BE49-F238E27FC236}">
                <a16:creationId xmlns:a16="http://schemas.microsoft.com/office/drawing/2014/main" id="{6DA8FE76-B1EA-48BF-8550-CB5DB9BD92FC}"/>
              </a:ext>
            </a:extLst>
          </p:cNvPr>
          <p:cNvSpPr/>
          <p:nvPr/>
        </p:nvSpPr>
        <p:spPr>
          <a:xfrm>
            <a:off x="2800024" y="652509"/>
            <a:ext cx="362023" cy="352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3997" tIns="13997" rIns="13997" bIns="13997" anchor="ctr"/>
          <a:lstStyle/>
          <a:p>
            <a:pPr defTabSz="16797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2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C336310-890A-4F74-9B9A-9791A03DAF96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4032261" y="463381"/>
            <a:ext cx="5056826" cy="4668108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488" dirty="0">
              <a:latin typeface="Poppins Light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E00BA9-0000-8943-ABEE-CAB2AC3C3632}"/>
              </a:ext>
            </a:extLst>
          </p:cNvPr>
          <p:cNvSpPr txBox="1"/>
          <p:nvPr/>
        </p:nvSpPr>
        <p:spPr>
          <a:xfrm>
            <a:off x="5532137" y="1454370"/>
            <a:ext cx="3231464" cy="1677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dirty="0"/>
              <a:t>版本兼容性测试</a:t>
            </a:r>
            <a:endParaRPr kumimoji="1" lang="en-US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dirty="0"/>
              <a:t>设备兼容性测试</a:t>
            </a:r>
            <a:endParaRPr kumimoji="1" lang="en-US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dirty="0"/>
              <a:t>第三方库测试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9AD719-3FB3-0048-B481-7B2E01BE369B}"/>
              </a:ext>
            </a:extLst>
          </p:cNvPr>
          <p:cNvSpPr txBox="1"/>
          <p:nvPr/>
        </p:nvSpPr>
        <p:spPr>
          <a:xfrm>
            <a:off x="401912" y="2880971"/>
            <a:ext cx="3860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800" i="1" dirty="0">
                <a:solidFill>
                  <a:srgbClr val="7030A0"/>
                </a:solidFill>
              </a:rPr>
              <a:t>follow- the-leader </a:t>
            </a:r>
            <a:r>
              <a:rPr lang="en" altLang="zh-CN" sz="2800" dirty="0">
                <a:solidFill>
                  <a:srgbClr val="7030A0"/>
                </a:solidFill>
              </a:rPr>
              <a:t>model </a:t>
            </a:r>
          </a:p>
          <a:p>
            <a:endParaRPr kumimoji="1" lang="zh-CN" altLang="en-US" dirty="0"/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EC689564-8278-8F46-853B-71C0691A4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79" y="2880971"/>
            <a:ext cx="2150269" cy="21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37580"/>
      </p:ext>
    </p:extLst>
  </p:cSld>
  <p:clrMapOvr>
    <a:masterClrMapping/>
  </p:clrMapOvr>
  <p:transition spd="slow" advTm="23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23A5DDA5-355E-B940-8B2B-6EE6D1A86F56}"/>
              </a:ext>
            </a:extLst>
          </p:cNvPr>
          <p:cNvCxnSpPr/>
          <p:nvPr/>
        </p:nvCxnSpPr>
        <p:spPr>
          <a:xfrm flipV="1">
            <a:off x="747458" y="796545"/>
            <a:ext cx="2719859" cy="1579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id="{C7A50801-A321-CB4D-9920-4B728399560E}"/>
              </a:ext>
            </a:extLst>
          </p:cNvPr>
          <p:cNvSpPr txBox="1">
            <a:spLocks/>
          </p:cNvSpPr>
          <p:nvPr/>
        </p:nvSpPr>
        <p:spPr>
          <a:xfrm>
            <a:off x="333617" y="1336378"/>
            <a:ext cx="3894968" cy="249723"/>
          </a:xfrm>
          <a:prstGeom prst="rect">
            <a:avLst/>
          </a:prstGeom>
        </p:spPr>
        <p:txBody>
          <a:bodyPr vert="horz" wrap="square" lIns="79923" tIns="39961" rIns="79923" bIns="39961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93"/>
              </a:lnSpc>
            </a:pPr>
            <a:r>
              <a:rPr lang="en-US" altLang="zh-CN" sz="919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Poppins Light" charset="0"/>
              </a:rPr>
              <a:t>        </a:t>
            </a:r>
            <a:endParaRPr lang="en-US" sz="919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  <a:cs typeface="Poppins Light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9F069E4A-7C9C-3C40-A316-CCF68854EC81}"/>
              </a:ext>
            </a:extLst>
          </p:cNvPr>
          <p:cNvSpPr>
            <a:spLocks/>
          </p:cNvSpPr>
          <p:nvPr/>
        </p:nvSpPr>
        <p:spPr bwMode="auto">
          <a:xfrm>
            <a:off x="683299" y="286906"/>
            <a:ext cx="3033208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1680210">
              <a:lnSpc>
                <a:spcPts val="3124"/>
              </a:lnSpc>
            </a:pPr>
            <a:r>
              <a:rPr lang="en-US" altLang="zh-CN" sz="2646" b="1" spc="184" dirty="0">
                <a:solidFill>
                  <a:schemeClr val="tx2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Montserrat Semi Bold" charset="0"/>
                <a:sym typeface="Bebas Neue" charset="0"/>
              </a:rPr>
              <a:t>Mimic</a:t>
            </a:r>
            <a:r>
              <a:rPr lang="zh-CN" altLang="en-US" sz="2646" b="1" spc="184" dirty="0">
                <a:solidFill>
                  <a:schemeClr val="tx2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Montserrat Semi Bold" charset="0"/>
                <a:sym typeface="Bebas Neue" charset="0"/>
              </a:rPr>
              <a:t>设计</a:t>
            </a:r>
            <a:endParaRPr lang="en-US" sz="2646" b="1" spc="184" dirty="0">
              <a:solidFill>
                <a:schemeClr val="tx2"/>
              </a:solidFill>
              <a:latin typeface="FangSong" panose="02010609060101010101" pitchFamily="49" charset="-122"/>
              <a:ea typeface="FangSong" panose="02010609060101010101" pitchFamily="49" charset="-122"/>
              <a:cs typeface="Montserrat Semi Bold" charset="0"/>
              <a:sym typeface="Bebas Neue" charset="0"/>
            </a:endParaRPr>
          </a:p>
        </p:txBody>
      </p:sp>
      <p:pic>
        <p:nvPicPr>
          <p:cNvPr id="24" name="图片 23" descr="图示&#10;&#10;描述已自动生成">
            <a:extLst>
              <a:ext uri="{FF2B5EF4-FFF2-40B4-BE49-F238E27FC236}">
                <a16:creationId xmlns:a16="http://schemas.microsoft.com/office/drawing/2014/main" id="{956D4DE3-D7DF-1D4D-A4C7-56DBAB04D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4" y="844829"/>
            <a:ext cx="2814003" cy="348843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D0EB779-C194-2C4D-85EF-25AB1AA8DDC4}"/>
              </a:ext>
            </a:extLst>
          </p:cNvPr>
          <p:cNvSpPr txBox="1"/>
          <p:nvPr/>
        </p:nvSpPr>
        <p:spPr>
          <a:xfrm>
            <a:off x="1609096" y="4547249"/>
            <a:ext cx="1181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体系结构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D8E289A-7B22-4545-957A-A71338B0773F}"/>
              </a:ext>
            </a:extLst>
          </p:cNvPr>
          <p:cNvSpPr txBox="1"/>
          <p:nvPr/>
        </p:nvSpPr>
        <p:spPr>
          <a:xfrm>
            <a:off x="5068329" y="2036082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编程模型</a:t>
            </a:r>
          </a:p>
        </p:txBody>
      </p:sp>
      <p:pic>
        <p:nvPicPr>
          <p:cNvPr id="31" name="图片 30" descr="文本&#10;&#10;描述已自动生成">
            <a:extLst>
              <a:ext uri="{FF2B5EF4-FFF2-40B4-BE49-F238E27FC236}">
                <a16:creationId xmlns:a16="http://schemas.microsoft.com/office/drawing/2014/main" id="{76D75D8F-B62E-B246-86EC-2D9A53A06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239"/>
            <a:ext cx="9313498" cy="21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42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BBFF6786-A624-1B45-9EF3-E6700C107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2945"/>
            <a:ext cx="8999538" cy="1358815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1C0905EC-DD85-B34A-A690-AB373FC37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5544"/>
            <a:ext cx="8999538" cy="2400570"/>
          </a:xfrm>
          <a:prstGeom prst="rect">
            <a:avLst/>
          </a:prstGeom>
        </p:spPr>
      </p:pic>
      <p:sp>
        <p:nvSpPr>
          <p:cNvPr id="7" name="Rectangle 14">
            <a:extLst>
              <a:ext uri="{FF2B5EF4-FFF2-40B4-BE49-F238E27FC236}">
                <a16:creationId xmlns:a16="http://schemas.microsoft.com/office/drawing/2014/main" id="{1999428F-864C-FA4E-B5B0-2B0E54F59ABA}"/>
              </a:ext>
            </a:extLst>
          </p:cNvPr>
          <p:cNvSpPr>
            <a:spLocks/>
          </p:cNvSpPr>
          <p:nvPr/>
        </p:nvSpPr>
        <p:spPr bwMode="auto">
          <a:xfrm>
            <a:off x="683299" y="286906"/>
            <a:ext cx="3033208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1680210">
              <a:lnSpc>
                <a:spcPts val="3124"/>
              </a:lnSpc>
            </a:pPr>
            <a:r>
              <a:rPr lang="en-US" altLang="zh-CN" sz="2646" b="1" spc="184" dirty="0">
                <a:solidFill>
                  <a:schemeClr val="tx2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Montserrat Semi Bold" charset="0"/>
                <a:sym typeface="Bebas Neue" charset="0"/>
              </a:rPr>
              <a:t>Mimic</a:t>
            </a:r>
            <a:r>
              <a:rPr lang="zh-CN" altLang="en-US" sz="2646" b="1" spc="184" dirty="0">
                <a:solidFill>
                  <a:schemeClr val="tx2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Montserrat Semi Bold" charset="0"/>
                <a:sym typeface="Bebas Neue" charset="0"/>
              </a:rPr>
              <a:t>设计</a:t>
            </a:r>
            <a:endParaRPr lang="en-US" sz="2646" b="1" spc="184" dirty="0">
              <a:solidFill>
                <a:schemeClr val="tx2"/>
              </a:solidFill>
              <a:latin typeface="FangSong" panose="02010609060101010101" pitchFamily="49" charset="-122"/>
              <a:ea typeface="FangSong" panose="02010609060101010101" pitchFamily="49" charset="-122"/>
              <a:cs typeface="Montserrat Semi Bold" charset="0"/>
              <a:sym typeface="Bebas Neue" charset="0"/>
            </a:endParaRP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2577C501-0DF6-FA42-A070-275A4DFBFA5A}"/>
              </a:ext>
            </a:extLst>
          </p:cNvPr>
          <p:cNvCxnSpPr/>
          <p:nvPr/>
        </p:nvCxnSpPr>
        <p:spPr>
          <a:xfrm flipV="1">
            <a:off x="683299" y="775524"/>
            <a:ext cx="2719859" cy="1579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1496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5EED5E33-0C28-BA4E-909D-BF44D641A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476"/>
            <a:ext cx="8471338" cy="2583758"/>
          </a:xfrm>
          <a:prstGeom prst="rect">
            <a:avLst/>
          </a:prstGeom>
        </p:spPr>
      </p:pic>
      <p:pic>
        <p:nvPicPr>
          <p:cNvPr id="5" name="图片 4" descr="图形用户界面, 文本, 应用程序&#10;&#10;中度可信度描述已自动生成">
            <a:extLst>
              <a:ext uri="{FF2B5EF4-FFF2-40B4-BE49-F238E27FC236}">
                <a16:creationId xmlns:a16="http://schemas.microsoft.com/office/drawing/2014/main" id="{25E9BDD0-5D14-AD4F-AD4D-B0600E596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902262" cy="22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370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:a16="http://schemas.microsoft.com/office/drawing/2014/main" id="{16027CD7-88A6-5E4B-A263-5FEE7E57372D}"/>
              </a:ext>
            </a:extLst>
          </p:cNvPr>
          <p:cNvSpPr>
            <a:spLocks/>
          </p:cNvSpPr>
          <p:nvPr/>
        </p:nvSpPr>
        <p:spPr bwMode="auto">
          <a:xfrm>
            <a:off x="683299" y="286906"/>
            <a:ext cx="3033208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1680210">
              <a:lnSpc>
                <a:spcPts val="3124"/>
              </a:lnSpc>
            </a:pPr>
            <a:r>
              <a:rPr lang="en-US" altLang="zh-CN" sz="2646" b="1" spc="184" dirty="0">
                <a:solidFill>
                  <a:schemeClr val="tx2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Montserrat Semi Bold" charset="0"/>
                <a:sym typeface="Bebas Neue" charset="0"/>
              </a:rPr>
              <a:t>Mimic</a:t>
            </a:r>
            <a:r>
              <a:rPr lang="zh-CN" altLang="en-US" sz="2646" b="1" spc="184" dirty="0">
                <a:solidFill>
                  <a:schemeClr val="tx2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Montserrat Semi Bold" charset="0"/>
                <a:sym typeface="Bebas Neue" charset="0"/>
              </a:rPr>
              <a:t>设计</a:t>
            </a:r>
            <a:endParaRPr lang="en-US" sz="2646" b="1" spc="184" dirty="0">
              <a:solidFill>
                <a:schemeClr val="tx2"/>
              </a:solidFill>
              <a:latin typeface="FangSong" panose="02010609060101010101" pitchFamily="49" charset="-122"/>
              <a:ea typeface="FangSong" panose="02010609060101010101" pitchFamily="49" charset="-122"/>
              <a:cs typeface="Montserrat Semi Bold" charset="0"/>
              <a:sym typeface="Bebas Neue" charset="0"/>
            </a:endParaRP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6C1D770A-6BC6-EB44-B77A-90926C43959B}"/>
              </a:ext>
            </a:extLst>
          </p:cNvPr>
          <p:cNvCxnSpPr/>
          <p:nvPr/>
        </p:nvCxnSpPr>
        <p:spPr>
          <a:xfrm flipV="1">
            <a:off x="747458" y="796545"/>
            <a:ext cx="2719859" cy="1579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920D11E-4189-EF40-B915-700709136BA6}"/>
              </a:ext>
            </a:extLst>
          </p:cNvPr>
          <p:cNvSpPr txBox="1"/>
          <p:nvPr/>
        </p:nvSpPr>
        <p:spPr>
          <a:xfrm>
            <a:off x="1005840" y="1510999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screenshot()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8540B3-F8D3-1C4D-872D-050FE0F75815}"/>
              </a:ext>
            </a:extLst>
          </p:cNvPr>
          <p:cNvSpPr txBox="1"/>
          <p:nvPr/>
        </p:nvSpPr>
        <p:spPr>
          <a:xfrm>
            <a:off x="1005840" y="2235071"/>
            <a:ext cx="598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diffUITree</a:t>
            </a:r>
            <a:r>
              <a:rPr kumimoji="1" lang="en-US" altLang="zh-CN" dirty="0"/>
              <a:t>():</a:t>
            </a:r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采用一个阈值作为输入参数，该参数指示差异的百分比。当任何</a:t>
            </a:r>
            <a:r>
              <a:rPr kumimoji="1" lang="en-US" altLang="zh-CN" dirty="0"/>
              <a:t>follower</a:t>
            </a:r>
            <a:r>
              <a:rPr kumimoji="1" lang="zh-CN" altLang="en-US" dirty="0"/>
              <a:t>设备的</a:t>
            </a:r>
            <a:r>
              <a:rPr kumimoji="1" lang="en-US" altLang="zh-CN" dirty="0"/>
              <a:t>UI</a:t>
            </a:r>
            <a:r>
              <a:rPr kumimoji="1" lang="zh-CN" altLang="en-US" dirty="0"/>
              <a:t>与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设备的</a:t>
            </a:r>
            <a:r>
              <a:rPr kumimoji="1" lang="en-US" altLang="zh-CN" dirty="0"/>
              <a:t>UI</a:t>
            </a:r>
            <a:r>
              <a:rPr kumimoji="1" lang="zh-CN" altLang="en-US" dirty="0"/>
              <a:t>差异超过该参数，就会返回</a:t>
            </a:r>
            <a:r>
              <a:rPr kumimoji="1" lang="en-US" altLang="zh-CN" dirty="0"/>
              <a:t>true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2862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C36DAD35-F613-874A-8A91-B8ED210B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7" y="1170616"/>
            <a:ext cx="3022600" cy="2882900"/>
          </a:xfrm>
          <a:prstGeom prst="rect">
            <a:avLst/>
          </a:prstGeom>
        </p:spPr>
      </p:pic>
      <p:sp>
        <p:nvSpPr>
          <p:cNvPr id="5" name="Rectangle 14">
            <a:extLst>
              <a:ext uri="{FF2B5EF4-FFF2-40B4-BE49-F238E27FC236}">
                <a16:creationId xmlns:a16="http://schemas.microsoft.com/office/drawing/2014/main" id="{D11607F1-019C-2044-BEE7-03D0D07D674E}"/>
              </a:ext>
            </a:extLst>
          </p:cNvPr>
          <p:cNvSpPr>
            <a:spLocks/>
          </p:cNvSpPr>
          <p:nvPr/>
        </p:nvSpPr>
        <p:spPr bwMode="auto">
          <a:xfrm>
            <a:off x="683299" y="286906"/>
            <a:ext cx="3033208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defTabSz="1680210">
              <a:lnSpc>
                <a:spcPts val="3124"/>
              </a:lnSpc>
            </a:pPr>
            <a:r>
              <a:rPr lang="en-US" altLang="zh-CN" sz="2646" b="1" spc="184" dirty="0">
                <a:solidFill>
                  <a:schemeClr val="tx2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Montserrat Semi Bold" charset="0"/>
                <a:sym typeface="Bebas Neue" charset="0"/>
              </a:rPr>
              <a:t>Mimic</a:t>
            </a:r>
            <a:r>
              <a:rPr lang="zh-CN" altLang="en-US" sz="2646" b="1" spc="184" dirty="0">
                <a:solidFill>
                  <a:schemeClr val="tx2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Montserrat Semi Bold" charset="0"/>
                <a:sym typeface="Bebas Neue" charset="0"/>
              </a:rPr>
              <a:t>设计</a:t>
            </a:r>
            <a:endParaRPr lang="en-US" sz="2646" b="1" spc="184" dirty="0">
              <a:solidFill>
                <a:schemeClr val="tx2"/>
              </a:solidFill>
              <a:latin typeface="FangSong" panose="02010609060101010101" pitchFamily="49" charset="-122"/>
              <a:ea typeface="FangSong" panose="02010609060101010101" pitchFamily="49" charset="-122"/>
              <a:cs typeface="Montserrat Semi Bold" charset="0"/>
              <a:sym typeface="Bebas Neue" charset="0"/>
            </a:endParaRP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320F669F-F71B-E947-8A27-ACF64983D5A5}"/>
              </a:ext>
            </a:extLst>
          </p:cNvPr>
          <p:cNvCxnSpPr/>
          <p:nvPr/>
        </p:nvCxnSpPr>
        <p:spPr>
          <a:xfrm flipV="1">
            <a:off x="747458" y="796545"/>
            <a:ext cx="2719859" cy="1579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形用户界面, 应用程序, 网站&#10;&#10;描述已自动生成">
            <a:extLst>
              <a:ext uri="{FF2B5EF4-FFF2-40B4-BE49-F238E27FC236}">
                <a16:creationId xmlns:a16="http://schemas.microsoft.com/office/drawing/2014/main" id="{6D8BBA4F-B544-554D-8578-AA69ACE7F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8" y="1075490"/>
            <a:ext cx="7365808" cy="3073152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803E3B8C-1EEA-3E40-B452-5AA04577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30" y="558"/>
            <a:ext cx="6208000" cy="50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3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982" y="0"/>
            <a:ext cx="8960556" cy="5040313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3" dirty="0"/>
          </a:p>
        </p:txBody>
      </p:sp>
      <p:sp>
        <p:nvSpPr>
          <p:cNvPr id="14" name="文本框 13"/>
          <p:cNvSpPr txBox="1"/>
          <p:nvPr/>
        </p:nvSpPr>
        <p:spPr>
          <a:xfrm>
            <a:off x="1849042" y="1237083"/>
            <a:ext cx="5507983" cy="1969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201" b="1" dirty="0">
                <a:solidFill>
                  <a:schemeClr val="bg1">
                    <a:lumMod val="85000"/>
                  </a:schemeClr>
                </a:solidFill>
              </a:rPr>
              <a:t>THANKS</a:t>
            </a:r>
            <a:endParaRPr lang="zh-CN" altLang="en-US" sz="8453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4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1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973</TotalTime>
  <Words>123</Words>
  <Application>Microsoft Macintosh PowerPoint</Application>
  <PresentationFormat>自定义</PresentationFormat>
  <Paragraphs>35</Paragraphs>
  <Slides>9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等线</vt:lpstr>
      <vt:lpstr>FangSong</vt:lpstr>
      <vt:lpstr>AXIS Std M</vt:lpstr>
      <vt:lpstr>Montserrat Semi</vt:lpstr>
      <vt:lpstr>Songti SC</vt:lpstr>
      <vt:lpstr>Arial</vt:lpstr>
      <vt:lpstr>Calibri</vt:lpstr>
      <vt:lpstr>Calibri Light</vt:lpstr>
      <vt:lpstr>Gill Sans</vt:lpstr>
      <vt:lpstr>Montserrat Light</vt:lpstr>
      <vt:lpstr>Poppins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ok10</dc:title>
  <dc:creator>Little East</dc:creator>
  <cp:lastModifiedBy>1</cp:lastModifiedBy>
  <cp:revision>65</cp:revision>
  <dcterms:created xsi:type="dcterms:W3CDTF">2017-07-28T02:04:45Z</dcterms:created>
  <dcterms:modified xsi:type="dcterms:W3CDTF">2021-10-19T02:04:03Z</dcterms:modified>
</cp:coreProperties>
</file>